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64" r:id="rId3"/>
    <p:sldId id="270" r:id="rId4"/>
    <p:sldId id="272" r:id="rId5"/>
    <p:sldId id="280" r:id="rId6"/>
    <p:sldId id="281" r:id="rId7"/>
    <p:sldId id="282" r:id="rId8"/>
    <p:sldId id="283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tian, Peter" initials="PA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374" autoAdjust="0"/>
  </p:normalViewPr>
  <p:slideViewPr>
    <p:cSldViewPr snapToGrid="0">
      <p:cViewPr varScale="1">
        <p:scale>
          <a:sx n="92" d="100"/>
          <a:sy n="92" d="100"/>
        </p:scale>
        <p:origin x="12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AAA37-A4E2-40DC-8AB9-9022D4A10A8E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65241-AF31-487C-A729-5034735D3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5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PETER:</a:t>
            </a:r>
            <a:r>
              <a:rPr lang="en-US" baseline="0" dirty="0"/>
              <a:t> Focus is on affordable housing preservation in Washington, DC.</a:t>
            </a:r>
          </a:p>
          <a:p>
            <a:r>
              <a:rPr lang="en-US" dirty="0"/>
              <a:t>Had</a:t>
            </a:r>
            <a:r>
              <a:rPr lang="en-US" baseline="0" dirty="0"/>
              <a:t> previously decided to do something on affordable housing: priority issue for city as well as CTDC partners. </a:t>
            </a:r>
            <a:endParaRPr lang="en-US" dirty="0"/>
          </a:p>
          <a:p>
            <a:r>
              <a:rPr lang="en-US" dirty="0"/>
              <a:t>During planning process, we spoke with key stakeholders, including housing agency heads, Mayor’s office, nonprofit developers</a:t>
            </a:r>
            <a:r>
              <a:rPr lang="en-US" baseline="0" dirty="0"/>
              <a:t> and affordable housing advocates. </a:t>
            </a:r>
          </a:p>
          <a:p>
            <a:r>
              <a:rPr lang="en-US" baseline="0" dirty="0"/>
              <a:t>Consensus emerged that a tool to apply data to support decision making around affordable housing preservation would be most useful course to pursue. </a:t>
            </a:r>
          </a:p>
          <a:p>
            <a:r>
              <a:rPr lang="en-US" baseline="0" dirty="0"/>
              <a:t>Builds on work that the DC Preservation Network (preservation strategy) and city (Strike Force) have been doing.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241-AF31-487C-A729-5034735D34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7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241-AF31-487C-A729-5034735D34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42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3368351"/>
            <a:ext cx="12192000" cy="1390261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2421" y="3489649"/>
            <a:ext cx="11991392" cy="120426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6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076962" y="1730310"/>
            <a:ext cx="21198" cy="5127690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787502" y="1323439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6779239" y="188423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74869" y="3888354"/>
            <a:ext cx="4467031" cy="465560"/>
          </a:xfrm>
        </p:spPr>
        <p:txBody>
          <a:bodyPr>
            <a:noAutofit/>
          </a:bodyPr>
          <a:lstStyle>
            <a:lvl1pPr marL="0" indent="0" algn="r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9"/>
          </p:nvPr>
        </p:nvSpPr>
        <p:spPr>
          <a:xfrm>
            <a:off x="566606" y="4487004"/>
            <a:ext cx="4475294" cy="161069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5" name="Rectangle 54"/>
          <p:cNvSpPr/>
          <p:nvPr userDrawn="1"/>
        </p:nvSpPr>
        <p:spPr>
          <a:xfrm>
            <a:off x="5654351" y="1310806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1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619762" y="3888354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2915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endCxn id="22" idx="2"/>
          </p:cNvCxnSpPr>
          <p:nvPr userDrawn="1"/>
        </p:nvCxnSpPr>
        <p:spPr>
          <a:xfrm flipH="1">
            <a:off x="6076962" y="0"/>
            <a:ext cx="31738" cy="480275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787502" y="1323439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6779239" y="188423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74869" y="3888354"/>
            <a:ext cx="4467031" cy="465560"/>
          </a:xfrm>
        </p:spPr>
        <p:txBody>
          <a:bodyPr>
            <a:noAutofit/>
          </a:bodyPr>
          <a:lstStyle>
            <a:lvl1pPr marL="0" indent="0" algn="r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9"/>
          </p:nvPr>
        </p:nvSpPr>
        <p:spPr>
          <a:xfrm>
            <a:off x="566606" y="4487004"/>
            <a:ext cx="4475294" cy="161069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5" name="Rectangle 54"/>
          <p:cNvSpPr/>
          <p:nvPr userDrawn="1"/>
        </p:nvSpPr>
        <p:spPr>
          <a:xfrm>
            <a:off x="5654351" y="1310806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5619762" y="3888354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7796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9269" y="1435553"/>
            <a:ext cx="10285964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1481005" y="2034205"/>
            <a:ext cx="10294227" cy="8243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447869" y="4893636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447869" y="1435553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4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497533" y="3192777"/>
            <a:ext cx="10285964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4" name="Text Placeholder 36"/>
          <p:cNvSpPr>
            <a:spLocks noGrp="1"/>
          </p:cNvSpPr>
          <p:nvPr userDrawn="1">
            <p:ph type="body" sz="quarter" idx="23"/>
          </p:nvPr>
        </p:nvSpPr>
        <p:spPr>
          <a:xfrm>
            <a:off x="1489269" y="3791429"/>
            <a:ext cx="10294227" cy="8243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481005" y="4893636"/>
            <a:ext cx="10285964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6" name="Text Placeholder 36"/>
          <p:cNvSpPr>
            <a:spLocks noGrp="1"/>
          </p:cNvSpPr>
          <p:nvPr userDrawn="1">
            <p:ph type="body" sz="quarter" idx="25"/>
          </p:nvPr>
        </p:nvSpPr>
        <p:spPr>
          <a:xfrm>
            <a:off x="1472741" y="5492288"/>
            <a:ext cx="10294227" cy="82433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447869" y="3192777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08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47869" y="1390261"/>
            <a:ext cx="263123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245289" y="1390261"/>
            <a:ext cx="263123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143999" y="1390261"/>
            <a:ext cx="263123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351969" y="1390261"/>
            <a:ext cx="263123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85" y="1672184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6505" y="1672184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85" y="1672184"/>
            <a:ext cx="1828800" cy="1828800"/>
          </a:xfrm>
          <a:prstGeom prst="rect">
            <a:avLst/>
          </a:prstGeom>
          <a:ln>
            <a:noFill/>
          </a:ln>
        </p:spPr>
      </p:pic>
      <p:sp>
        <p:nvSpPr>
          <p:cNvPr id="21" name="TextBox 20"/>
          <p:cNvSpPr txBox="1"/>
          <p:nvPr userDrawn="1"/>
        </p:nvSpPr>
        <p:spPr>
          <a:xfrm>
            <a:off x="447869" y="3909526"/>
            <a:ext cx="2631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Coalition</a:t>
            </a:r>
            <a:r>
              <a:rPr lang="en-US" sz="1600" baseline="0" dirty="0">
                <a:solidFill>
                  <a:schemeClr val="accent4"/>
                </a:solidFill>
              </a:rPr>
              <a:t> for Nonprofit Housing and Economic Development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245289" y="3909526"/>
            <a:ext cx="2631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District</a:t>
            </a:r>
            <a:r>
              <a:rPr lang="en-US" sz="1600" baseline="0" dirty="0">
                <a:solidFill>
                  <a:schemeClr val="accent4"/>
                </a:solidFill>
              </a:rPr>
              <a:t> of Columbia Department of Housing and Community Development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43999" y="3909526"/>
            <a:ext cx="263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Code for</a:t>
            </a:r>
            <a:r>
              <a:rPr lang="en-US" sz="1600" baseline="0" dirty="0">
                <a:solidFill>
                  <a:schemeClr val="accent4"/>
                </a:solidFill>
              </a:rPr>
              <a:t> DC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51969" y="3909526"/>
            <a:ext cx="2631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Urban Institute</a:t>
            </a:r>
          </a:p>
          <a:p>
            <a:r>
              <a:rPr lang="en-US" sz="1600" baseline="0" dirty="0">
                <a:solidFill>
                  <a:schemeClr val="accent4"/>
                </a:solidFill>
              </a:rPr>
              <a:t>(</a:t>
            </a:r>
            <a:r>
              <a:rPr lang="en-US" sz="1600" baseline="0" dirty="0" err="1">
                <a:solidFill>
                  <a:schemeClr val="accent4"/>
                </a:solidFill>
              </a:rPr>
              <a:t>NeighborhoodInfo</a:t>
            </a:r>
            <a:r>
              <a:rPr lang="en-US" sz="1600" baseline="0" dirty="0">
                <a:solidFill>
                  <a:schemeClr val="accent4"/>
                </a:solidFill>
              </a:rPr>
              <a:t> DC)</a:t>
            </a:r>
            <a:endParaRPr lang="en-US" sz="1600" dirty="0">
              <a:solidFill>
                <a:schemeClr val="accent4"/>
              </a:solidFill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 flipV="1">
            <a:off x="535236" y="3630076"/>
            <a:ext cx="2456498" cy="55517"/>
            <a:chOff x="447869" y="1073021"/>
            <a:chExt cx="11327364" cy="0"/>
          </a:xfrm>
        </p:grpSpPr>
        <p:cxnSp>
          <p:nvCxnSpPr>
            <p:cNvPr id="35" name="Straight Connector 34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 userDrawn="1"/>
        </p:nvGrpSpPr>
        <p:grpSpPr>
          <a:xfrm flipV="1">
            <a:off x="3439336" y="3630076"/>
            <a:ext cx="2456498" cy="55517"/>
            <a:chOff x="447869" y="1073021"/>
            <a:chExt cx="11327364" cy="0"/>
          </a:xfrm>
        </p:grpSpPr>
        <p:cxnSp>
          <p:nvCxnSpPr>
            <p:cNvPr id="38" name="Straight Connector 37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 userDrawn="1"/>
        </p:nvGrpSpPr>
        <p:grpSpPr>
          <a:xfrm flipV="1">
            <a:off x="6332656" y="3630076"/>
            <a:ext cx="2456498" cy="55517"/>
            <a:chOff x="447869" y="1073021"/>
            <a:chExt cx="11327364" cy="0"/>
          </a:xfrm>
        </p:grpSpPr>
        <p:cxnSp>
          <p:nvCxnSpPr>
            <p:cNvPr id="41" name="Straight Connector 40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 userDrawn="1"/>
        </p:nvGrpSpPr>
        <p:grpSpPr>
          <a:xfrm flipV="1">
            <a:off x="9231366" y="3630076"/>
            <a:ext cx="2456498" cy="55517"/>
            <a:chOff x="447869" y="1073021"/>
            <a:chExt cx="11327364" cy="0"/>
          </a:xfrm>
        </p:grpSpPr>
        <p:cxnSp>
          <p:nvCxnSpPr>
            <p:cNvPr id="44" name="Straight Connector 4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 userDrawn="1"/>
        </p:nvSpPr>
        <p:spPr>
          <a:xfrm>
            <a:off x="447869" y="262145"/>
            <a:ext cx="11327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Project Partners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551324" y="1672184"/>
            <a:ext cx="1837615" cy="1828800"/>
            <a:chOff x="9551324" y="1672184"/>
            <a:chExt cx="1837615" cy="1828800"/>
          </a:xfrm>
        </p:grpSpPr>
        <p:sp>
          <p:nvSpPr>
            <p:cNvPr id="8" name="Rectangle 7"/>
            <p:cNvSpPr/>
            <p:nvPr userDrawn="1"/>
          </p:nvSpPr>
          <p:spPr>
            <a:xfrm>
              <a:off x="9551324" y="1672184"/>
              <a:ext cx="18288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51324" y="2147561"/>
              <a:ext cx="1837615" cy="878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6409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_Dictio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80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_L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646645" cy="6858000"/>
          </a:xfrm>
          <a:prstGeom prst="rect">
            <a:avLst/>
          </a:prstGeom>
          <a:solidFill>
            <a:schemeClr val="tx2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6" y="167951"/>
            <a:ext cx="4114800" cy="1849309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33266" y="2183363"/>
            <a:ext cx="4114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33363" y="2351088"/>
            <a:ext cx="4114800" cy="4237037"/>
          </a:xfrm>
        </p:spPr>
        <p:txBody>
          <a:bodyPr>
            <a:normAutofit/>
          </a:bodyPr>
          <a:lstStyle>
            <a:lvl1pPr marL="0" indent="0">
              <a:buNone/>
              <a:defRPr sz="2400" i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295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58" y="2670629"/>
            <a:ext cx="11277600" cy="758371"/>
          </a:xfrm>
        </p:spPr>
        <p:txBody>
          <a:bodyPr anchor="b" anchorCtr="0">
            <a:normAutofit/>
          </a:bodyPr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099319" y="1809647"/>
            <a:ext cx="599336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99319" y="3715657"/>
            <a:ext cx="5993363" cy="2872468"/>
          </a:xfrm>
        </p:spPr>
        <p:txBody>
          <a:bodyPr>
            <a:normAutofit/>
          </a:bodyPr>
          <a:lstStyle>
            <a:lvl1pPr marL="0" indent="0">
              <a:buNone/>
              <a:defRPr sz="2400" i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0"/>
            <a:r>
              <a:rPr lang="en-US" dirty="0"/>
              <a:t>Background picture can be changed to context-relevant</a:t>
            </a:r>
          </a:p>
        </p:txBody>
      </p:sp>
    </p:spTree>
    <p:extLst>
      <p:ext uri="{BB962C8B-B14F-4D97-AF65-F5344CB8AC3E}">
        <p14:creationId xmlns:p14="http://schemas.microsoft.com/office/powerpoint/2010/main" val="1541897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073021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7675" y="1222375"/>
            <a:ext cx="11326813" cy="52530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6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47675" y="1250950"/>
            <a:ext cx="11326813" cy="50845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5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9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7869" y="1390261"/>
            <a:ext cx="5504044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284604" y="1390261"/>
            <a:ext cx="5504044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 flipV="1">
            <a:off x="542924" y="1969692"/>
            <a:ext cx="5222149" cy="45719"/>
            <a:chOff x="447869" y="1073021"/>
            <a:chExt cx="11327364" cy="0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7869" y="1485900"/>
            <a:ext cx="5504044" cy="4476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284603" y="1485900"/>
            <a:ext cx="5504044" cy="5295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flipV="1">
            <a:off x="6361516" y="1969691"/>
            <a:ext cx="5222149" cy="45719"/>
            <a:chOff x="447869" y="1073021"/>
            <a:chExt cx="11327364" cy="0"/>
          </a:xfrm>
        </p:grpSpPr>
        <p:cxnSp>
          <p:nvCxnSpPr>
            <p:cNvPr id="35" name="Straight Connector 34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542925" y="2209800"/>
            <a:ext cx="5222149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6377066" y="2218352"/>
            <a:ext cx="5222149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92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7869" y="1390261"/>
            <a:ext cx="361075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164480" y="1390261"/>
            <a:ext cx="361075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306175" y="1390261"/>
            <a:ext cx="3610753" cy="432007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 flipV="1">
            <a:off x="542924" y="1969693"/>
            <a:ext cx="3425825" cy="45719"/>
            <a:chOff x="447869" y="1073021"/>
            <a:chExt cx="11327364" cy="0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7869" y="1485900"/>
            <a:ext cx="3610753" cy="4476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06174" y="1485900"/>
            <a:ext cx="3610753" cy="5295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164479" y="1485900"/>
            <a:ext cx="3610753" cy="529511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</a:t>
            </a:r>
            <a:r>
              <a:rPr lang="en-US" dirty="0" err="1"/>
              <a:t>Hre</a:t>
            </a:r>
            <a:endParaRPr lang="en-US" dirty="0"/>
          </a:p>
        </p:txBody>
      </p:sp>
      <p:grpSp>
        <p:nvGrpSpPr>
          <p:cNvPr id="31" name="Group 30"/>
          <p:cNvGrpSpPr/>
          <p:nvPr userDrawn="1"/>
        </p:nvGrpSpPr>
        <p:grpSpPr>
          <a:xfrm flipV="1">
            <a:off x="8256942" y="1969692"/>
            <a:ext cx="3425825" cy="45719"/>
            <a:chOff x="447869" y="1073021"/>
            <a:chExt cx="11327364" cy="0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 userDrawn="1"/>
        </p:nvGrpSpPr>
        <p:grpSpPr>
          <a:xfrm flipV="1">
            <a:off x="4383087" y="1969692"/>
            <a:ext cx="3425825" cy="45719"/>
            <a:chOff x="447869" y="1073021"/>
            <a:chExt cx="11327364" cy="0"/>
          </a:xfrm>
        </p:grpSpPr>
        <p:cxnSp>
          <p:nvCxnSpPr>
            <p:cNvPr id="35" name="Straight Connector 34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36"/>
          <p:cNvSpPr>
            <a:spLocks noGrp="1"/>
          </p:cNvSpPr>
          <p:nvPr>
            <p:ph type="body" sz="quarter" idx="13"/>
          </p:nvPr>
        </p:nvSpPr>
        <p:spPr>
          <a:xfrm>
            <a:off x="542925" y="2209800"/>
            <a:ext cx="3425825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4398637" y="2218352"/>
            <a:ext cx="3425825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5"/>
          </p:nvPr>
        </p:nvSpPr>
        <p:spPr>
          <a:xfrm>
            <a:off x="8252926" y="2209800"/>
            <a:ext cx="3425825" cy="33401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82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1"/>
            <a:ext cx="11327364" cy="107302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47869" y="1073021"/>
            <a:ext cx="11327364" cy="0"/>
            <a:chOff x="447869" y="1073021"/>
            <a:chExt cx="11327364" cy="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47869" y="1073021"/>
              <a:ext cx="11327364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4730620" y="1073021"/>
              <a:ext cx="7044613" cy="0"/>
            </a:xfrm>
            <a:prstGeom prst="line">
              <a:avLst/>
            </a:prstGeom>
            <a:ln w="508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9269" y="1435553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4"/>
          </p:nvPr>
        </p:nvSpPr>
        <p:spPr>
          <a:xfrm>
            <a:off x="1481006" y="203420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308202" y="1442550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17"/>
          </p:nvPr>
        </p:nvSpPr>
        <p:spPr>
          <a:xfrm>
            <a:off x="7308202" y="203420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489269" y="3891189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4" name="Text Placeholder 36"/>
          <p:cNvSpPr>
            <a:spLocks noGrp="1"/>
          </p:cNvSpPr>
          <p:nvPr>
            <p:ph type="body" sz="quarter" idx="19"/>
          </p:nvPr>
        </p:nvSpPr>
        <p:spPr>
          <a:xfrm>
            <a:off x="1481006" y="4489839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216451" y="3886393"/>
            <a:ext cx="4467031" cy="46556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Here</a:t>
            </a:r>
          </a:p>
        </p:txBody>
      </p:sp>
      <p:sp>
        <p:nvSpPr>
          <p:cNvPr id="47" name="Text Placeholder 36"/>
          <p:cNvSpPr>
            <a:spLocks noGrp="1"/>
          </p:cNvSpPr>
          <p:nvPr>
            <p:ph type="body" sz="quarter" idx="21"/>
          </p:nvPr>
        </p:nvSpPr>
        <p:spPr>
          <a:xfrm>
            <a:off x="7208188" y="4485043"/>
            <a:ext cx="4475294" cy="16106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84901" y="3844767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 userDrawn="1"/>
        </p:nvSpPr>
        <p:spPr>
          <a:xfrm>
            <a:off x="6175051" y="1442974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447869" y="1435553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6175051" y="3875054"/>
            <a:ext cx="914400" cy="914400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8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6F0EB-200F-4E5F-986C-8E0D6F654FB9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3FD1F-4779-4ACD-A97B-E6CED8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8" r:id="rId3"/>
    <p:sldLayoutId id="2147483660" r:id="rId4"/>
    <p:sldLayoutId id="2147483662" r:id="rId5"/>
    <p:sldLayoutId id="2147483667" r:id="rId6"/>
    <p:sldLayoutId id="2147483664" r:id="rId7"/>
    <p:sldLayoutId id="2147483670" r:id="rId8"/>
    <p:sldLayoutId id="2147483665" r:id="rId9"/>
    <p:sldLayoutId id="2147483671" r:id="rId10"/>
    <p:sldLayoutId id="2147483672" r:id="rId11"/>
    <p:sldLayoutId id="2147483666" r:id="rId12"/>
    <p:sldLayoutId id="2147483663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open data to inform affordable housing policy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3228" y="1200150"/>
            <a:ext cx="10965543" cy="505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70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7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2926" y="1485900"/>
            <a:ext cx="4271962" cy="4476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Affordable Housing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4603" y="1485900"/>
            <a:ext cx="4288147" cy="529511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is </a:t>
            </a:r>
            <a:r>
              <a:rPr lang="en-US" b="1" dirty="0"/>
              <a:t>privately owned</a:t>
            </a:r>
            <a:r>
              <a:rPr lang="en-US" dirty="0"/>
              <a:t>; government provides incentives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Owners can </a:t>
            </a:r>
            <a:r>
              <a:rPr lang="en-US" b="1" dirty="0"/>
              <a:t>choose to stop </a:t>
            </a:r>
            <a:r>
              <a:rPr lang="en-US" dirty="0"/>
              <a:t>receiving incentives (under certain circumstances)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Advocates and government agencies can often intervene – spending time and money to </a:t>
            </a:r>
            <a:r>
              <a:rPr lang="en-US" b="1" i="1" dirty="0"/>
              <a:t>preserve </a:t>
            </a:r>
            <a:r>
              <a:rPr lang="en-US" dirty="0"/>
              <a:t>these buildings</a:t>
            </a:r>
          </a:p>
          <a:p>
            <a:r>
              <a:rPr lang="en-US" b="1" dirty="0"/>
              <a:t>Need to know how to prioritize preservation efforts.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Dozens of overlapping programs (Section 8, tax credit, DC </a:t>
            </a:r>
            <a:r>
              <a:rPr lang="en-US" dirty="0" err="1"/>
              <a:t>gov</a:t>
            </a:r>
            <a:r>
              <a:rPr lang="en-US" dirty="0"/>
              <a:t>, etc.), </a:t>
            </a:r>
            <a:r>
              <a:rPr lang="en-US" b="1" dirty="0"/>
              <a:t>data isn’t centralized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Neighborhood info is relevant </a:t>
            </a:r>
            <a:r>
              <a:rPr lang="en-US" dirty="0"/>
              <a:t>– demographics, transit locations, nearby economic development, other affordable options in the neighborhood.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City-wide analysis</a:t>
            </a:r>
            <a:r>
              <a:rPr lang="en-US" dirty="0"/>
              <a:t> can reveal tradeoffs not apparent at building level.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3670" y="1502345"/>
            <a:ext cx="475545" cy="475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526" y="1502345"/>
            <a:ext cx="814548" cy="4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9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tech is part of the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 it once – use often. Time needed to use data is lower.</a:t>
            </a:r>
          </a:p>
          <a:p>
            <a:r>
              <a:rPr lang="en-US" dirty="0"/>
              <a:t>Add transparency to prioritization process</a:t>
            </a:r>
          </a:p>
          <a:p>
            <a:r>
              <a:rPr lang="en-US" dirty="0"/>
              <a:t>Proactive housing preservation</a:t>
            </a:r>
          </a:p>
          <a:p>
            <a:r>
              <a:rPr lang="en-US" dirty="0"/>
              <a:t>Data driven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07608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now?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657759" y="2319132"/>
            <a:ext cx="5054299" cy="2843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88749" y="2319134"/>
            <a:ext cx="5054297" cy="2843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6932" y="1217821"/>
            <a:ext cx="5158302" cy="50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2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Easy vs. Hard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9" y="1147158"/>
            <a:ext cx="6374122" cy="495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430" y="2047199"/>
            <a:ext cx="7106570" cy="412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081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533" y="2358217"/>
            <a:ext cx="5158740" cy="2457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Which one is current?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18" y="2491567"/>
            <a:ext cx="5353050" cy="232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7157259" y="3823854"/>
            <a:ext cx="2252749" cy="623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2926" y="1485900"/>
            <a:ext cx="4271962" cy="447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Multiple sources</a:t>
            </a: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286118" y="1485900"/>
            <a:ext cx="4271962" cy="447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4"/>
                </a:solidFill>
                <a:latin typeface="+mj-lt"/>
              </a:rPr>
              <a:t>opendata.dc.gov</a:t>
            </a:r>
          </a:p>
        </p:txBody>
      </p:sp>
    </p:spTree>
    <p:extLst>
      <p:ext uri="{BB962C8B-B14F-4D97-AF65-F5344CB8AC3E}">
        <p14:creationId xmlns:p14="http://schemas.microsoft.com/office/powerpoint/2010/main" val="27640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Political change is built 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7675" y="1250950"/>
            <a:ext cx="11326813" cy="273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>
                <a:solidFill>
                  <a:schemeClr val="accent4"/>
                </a:solidFill>
              </a:rPr>
              <a:t>“We want the District to use data and a consistent approach to ranking priorities in allocating funding for affordable housing preservation.”</a:t>
            </a:r>
          </a:p>
        </p:txBody>
      </p:sp>
    </p:spTree>
    <p:extLst>
      <p:ext uri="{BB962C8B-B14F-4D97-AF65-F5344CB8AC3E}">
        <p14:creationId xmlns:p14="http://schemas.microsoft.com/office/powerpoint/2010/main" val="192728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2771" y="1041333"/>
            <a:ext cx="11277600" cy="758371"/>
          </a:xfrm>
        </p:spPr>
        <p:txBody>
          <a:bodyPr/>
          <a:lstStyle/>
          <a:p>
            <a:r>
              <a:rPr lang="en-US" dirty="0"/>
              <a:t>Join us!</a:t>
            </a: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472771" y="1892002"/>
            <a:ext cx="11277600" cy="19567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housinginsights.org</a:t>
            </a:r>
          </a:p>
          <a:p>
            <a:endParaRPr lang="en-US" b="1" dirty="0"/>
          </a:p>
          <a:p>
            <a:pPr marL="457200" indent="-457200">
              <a:buFontTx/>
              <a:buChar char="-"/>
            </a:pPr>
            <a:r>
              <a:rPr lang="en-US" dirty="0"/>
              <a:t>Monthly partners newsletter</a:t>
            </a:r>
          </a:p>
          <a:p>
            <a:pPr marL="457200" indent="-457200">
              <a:buFontTx/>
              <a:buChar char="-"/>
            </a:pPr>
            <a:r>
              <a:rPr lang="en-US" dirty="0"/>
              <a:t>Weekly coding sessions   </a:t>
            </a:r>
          </a:p>
        </p:txBody>
      </p:sp>
    </p:spTree>
    <p:extLst>
      <p:ext uri="{BB962C8B-B14F-4D97-AF65-F5344CB8AC3E}">
        <p14:creationId xmlns:p14="http://schemas.microsoft.com/office/powerpoint/2010/main" val="176676107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Slide">
  <a:themeElements>
    <a:clrScheme name="CTDC-scheme">
      <a:dk1>
        <a:sysClr val="windowText" lastClr="000000"/>
      </a:dk1>
      <a:lt1>
        <a:sysClr val="window" lastClr="FFFFFF"/>
      </a:lt1>
      <a:dk2>
        <a:srgbClr val="BD3621"/>
      </a:dk2>
      <a:lt2>
        <a:srgbClr val="6F5E64"/>
      </a:lt2>
      <a:accent1>
        <a:srgbClr val="FF933A"/>
      </a:accent1>
      <a:accent2>
        <a:srgbClr val="FFC000"/>
      </a:accent2>
      <a:accent3>
        <a:srgbClr val="A5A5A5"/>
      </a:accent3>
      <a:accent4>
        <a:srgbClr val="325D88"/>
      </a:accent4>
      <a:accent5>
        <a:srgbClr val="954F72"/>
      </a:accent5>
      <a:accent6>
        <a:srgbClr val="93C54B"/>
      </a:accent6>
      <a:hlink>
        <a:srgbClr val="BD3621"/>
      </a:hlink>
      <a:folHlink>
        <a:srgbClr val="8C3619"/>
      </a:folHlink>
    </a:clrScheme>
    <a:fontScheme name="CTDC-fonts">
      <a:majorFont>
        <a:latin typeface="Lucida Sans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317</Words>
  <Application>Microsoft Office PowerPoint</Application>
  <PresentationFormat>Widescreen</PresentationFormat>
  <Paragraphs>35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Lucida Sans</vt:lpstr>
      <vt:lpstr>BlankSlide</vt:lpstr>
      <vt:lpstr>Using open data to inform affordable housing policy</vt:lpstr>
      <vt:lpstr>PowerPoint Presentation</vt:lpstr>
      <vt:lpstr>The Problem</vt:lpstr>
      <vt:lpstr>Why tech is part of the solution</vt:lpstr>
      <vt:lpstr>Where are we now?</vt:lpstr>
      <vt:lpstr>Challenges: Easy vs. Hard Data</vt:lpstr>
      <vt:lpstr>Challenges: Which one is current?</vt:lpstr>
      <vt:lpstr>Challenges: Political change is built in</vt:lpstr>
      <vt:lpstr>Join 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Neal Humphrey</dc:creator>
  <cp:lastModifiedBy>Neal Humphrey</cp:lastModifiedBy>
  <cp:revision>48</cp:revision>
  <dcterms:created xsi:type="dcterms:W3CDTF">2016-10-07T15:11:55Z</dcterms:created>
  <dcterms:modified xsi:type="dcterms:W3CDTF">2017-03-14T03:20:47Z</dcterms:modified>
</cp:coreProperties>
</file>